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7"/>
  </p:normalViewPr>
  <p:slideViewPr>
    <p:cSldViewPr snapToGrid="0">
      <p:cViewPr varScale="1">
        <p:scale>
          <a:sx n="135" d="100"/>
          <a:sy n="135" d="100"/>
        </p:scale>
        <p:origin x="1504" y="1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92dd741048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92dd74104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92dd741048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92dd741048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92872efae4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92872efae4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92872efae4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92872efae4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Overall, the average amount of homeless veterans in Texas decreased by 50%, while California saw an overall decrease of 12%. </a:t>
            </a:r>
            <a:endParaRPr/>
          </a:p>
          <a:p>
            <a:pPr marL="457200" lvl="0" indent="-298450" algn="l" rtl="0">
              <a:spcBef>
                <a:spcPts val="0"/>
              </a:spcBef>
              <a:spcAft>
                <a:spcPts val="0"/>
              </a:spcAft>
              <a:buSzPts val="1100"/>
              <a:buChar char="●"/>
            </a:pPr>
            <a:r>
              <a:rPr lang="en"/>
              <a:t>Texas had more sheltered than unsheltered veterans throughout the years, whereas California had a greater amount of unsheltered than sheltered veterans.</a:t>
            </a:r>
            <a:endParaRPr/>
          </a:p>
          <a:p>
            <a:pPr marL="457200" lvl="0" indent="0" algn="l" rtl="0">
              <a:spcBef>
                <a:spcPts val="0"/>
              </a:spcBef>
              <a:spcAft>
                <a:spcPts val="0"/>
              </a:spcAft>
              <a:buNone/>
            </a:pPr>
            <a:endParaRPr/>
          </a:p>
          <a:p>
            <a:pPr marL="457200" lvl="0" indent="-298450" algn="l" rtl="0">
              <a:spcBef>
                <a:spcPts val="0"/>
              </a:spcBef>
              <a:spcAft>
                <a:spcPts val="0"/>
              </a:spcAft>
              <a:buClr>
                <a:schemeClr val="dk1"/>
              </a:buClr>
              <a:buSzPts val="1100"/>
              <a:buChar char="●"/>
            </a:pPr>
            <a:r>
              <a:rPr lang="en" sz="1200">
                <a:solidFill>
                  <a:schemeClr val="dk1"/>
                </a:solidFill>
              </a:rPr>
              <a:t>By comparing the bar graphs for Texas and California, it is clear that Texas had the greater overall drop in homeless Veterans. Texas has an overall 49.86% decrease in homeless veterans, whereas California only had a 12.42% decrease. Texas shows that a significant greater amount of homeless veterans made use of homeless shelters over the years, while California had nearly over 50% of homeless veterans not making use of homeless shelters in their area. This could be due to many factors, such as government funding, or general lack of other resources (such as mental health care/addiction) for the veterans.</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92872efae4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92872efae4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i="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i="1">
                <a:solidFill>
                  <a:schemeClr val="dk1"/>
                </a:solidFill>
              </a:rPr>
              <a:t>The average s</a:t>
            </a:r>
            <a:r>
              <a:rPr lang="en" sz="1200" i="1">
                <a:solidFill>
                  <a:schemeClr val="dk1"/>
                </a:solidFill>
                <a:highlight>
                  <a:srgbClr val="FFFF00"/>
                </a:highlight>
              </a:rPr>
              <a:t>heltered</a:t>
            </a:r>
            <a:r>
              <a:rPr lang="en" sz="1200" i="1">
                <a:solidFill>
                  <a:schemeClr val="dk1"/>
                </a:solidFill>
              </a:rPr>
              <a:t> homeless population in Texas has decreased from 2013 to 2020. **This shows a decreasing trend in the number of homeless individuals in shelters**.</a:t>
            </a:r>
            <a:endParaRPr sz="1200" i="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i="1">
                <a:solidFill>
                  <a:schemeClr val="dk1"/>
                </a:solidFill>
              </a:rPr>
              <a:t>In contrast, the average </a:t>
            </a:r>
            <a:r>
              <a:rPr lang="en" sz="1200" i="1">
                <a:solidFill>
                  <a:schemeClr val="dk1"/>
                </a:solidFill>
                <a:highlight>
                  <a:srgbClr val="FFFF00"/>
                </a:highlight>
              </a:rPr>
              <a:t>unsheltered</a:t>
            </a:r>
            <a:r>
              <a:rPr lang="en" sz="1200" i="1">
                <a:solidFill>
                  <a:schemeClr val="dk1"/>
                </a:solidFill>
              </a:rPr>
              <a:t> homeless population has slightly increased during that same time.  **This indicates a rising trend in people who are homeless or in other places not meant for human habitation**.</a:t>
            </a:r>
            <a:endParaRPr sz="1200" i="1">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92872efae4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92872efae4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92872efae4_1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92872efae4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92872efae4_1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92872efae4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92872efae4_1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92872efae4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92872efad6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92872efad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92872efae4_1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92872efae4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92872efad6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92872efad6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92872efad6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92872efad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our analysis we used three different datasets that were all pulled from the Office of Policy Development and Research (PD&amp;R) which gave us an estimate of the amount of homeless individuals in United States.</a:t>
            </a:r>
            <a:endParaRPr/>
          </a:p>
          <a:p>
            <a:pPr marL="457200" lvl="0" indent="-298450" algn="l" rtl="0">
              <a:spcBef>
                <a:spcPts val="0"/>
              </a:spcBef>
              <a:spcAft>
                <a:spcPts val="0"/>
              </a:spcAft>
              <a:buSzPts val="1100"/>
              <a:buChar char="-"/>
            </a:pPr>
            <a:r>
              <a:rPr lang="en"/>
              <a:t>Point in time estimates by CoC (continum of care → which in general terms are group/resources available to aid homeless individuals)</a:t>
            </a:r>
            <a:endParaRPr/>
          </a:p>
          <a:p>
            <a:pPr marL="457200" lvl="0" indent="-298450" algn="l" rtl="0">
              <a:spcBef>
                <a:spcPts val="0"/>
              </a:spcBef>
              <a:spcAft>
                <a:spcPts val="0"/>
              </a:spcAft>
              <a:buSzPts val="1100"/>
              <a:buChar char="-"/>
            </a:pPr>
            <a:r>
              <a:rPr lang="en"/>
              <a:t>Point in time homeless estimates by state</a:t>
            </a:r>
            <a:endParaRPr/>
          </a:p>
          <a:p>
            <a:pPr marL="457200" lvl="0" indent="-298450" algn="l" rtl="0">
              <a:spcBef>
                <a:spcPts val="0"/>
              </a:spcBef>
              <a:spcAft>
                <a:spcPts val="0"/>
              </a:spcAft>
              <a:buSzPts val="1100"/>
              <a:buChar char="-"/>
            </a:pPr>
            <a:r>
              <a:rPr lang="en"/>
              <a:t>Point in time homeless veterans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92872efad6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92872efad6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begin our EDA we uploaded our datasets into jupyter notebook. </a:t>
            </a:r>
            <a:endParaRPr/>
          </a:p>
          <a:p>
            <a:pPr marL="0" lvl="0" indent="0" algn="l" rtl="0">
              <a:spcBef>
                <a:spcPts val="0"/>
              </a:spcBef>
              <a:spcAft>
                <a:spcPts val="0"/>
              </a:spcAft>
              <a:buNone/>
            </a:pPr>
            <a:r>
              <a:rPr lang="en"/>
              <a:t>We were only interested in looking at the homeless individuals in california and texas so we filtered the rows by cells containing Ca and Tx data.</a:t>
            </a:r>
            <a:endParaRPr/>
          </a:p>
          <a:p>
            <a:pPr marL="0" lvl="0" indent="0" algn="l" rtl="0">
              <a:spcBef>
                <a:spcPts val="0"/>
              </a:spcBef>
              <a:spcAft>
                <a:spcPts val="0"/>
              </a:spcAft>
              <a:buNone/>
            </a:pPr>
            <a:r>
              <a:rPr lang="en"/>
              <a:t>The biggest issue with our data cleaning was that individual datasheets within the workbook had columns named with the year. We solved this issue by creating a new column containing the year and we removed the year from the column names. </a:t>
            </a:r>
            <a:endParaRPr/>
          </a:p>
          <a:p>
            <a:pPr marL="457200" lvl="0" indent="-298450" algn="l" rtl="0">
              <a:spcBef>
                <a:spcPts val="0"/>
              </a:spcBef>
              <a:spcAft>
                <a:spcPts val="0"/>
              </a:spcAft>
              <a:buSzPts val="1100"/>
              <a:buChar char="-"/>
            </a:pPr>
            <a:r>
              <a:rPr lang="en"/>
              <a:t>Ex. “Overall homeless - Asian, 2020” turned into “Overall homeless - Asian”</a:t>
            </a:r>
            <a:endParaRPr/>
          </a:p>
          <a:p>
            <a:pPr marL="0" lvl="0" indent="0" algn="l" rtl="0">
              <a:spcBef>
                <a:spcPts val="0"/>
              </a:spcBef>
              <a:spcAft>
                <a:spcPts val="0"/>
              </a:spcAft>
              <a:buNone/>
            </a:pPr>
            <a:r>
              <a:rPr lang="en"/>
              <a:t>Finally we created combined datasets by merging our desired rows states (rows) with our desired columns which were overall/sheltered/unsheltered (race, age, gender, veterans) data.</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92872efad6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92872efad6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question I focused on was whether or not some races had more homeless individuals than other. </a:t>
            </a:r>
            <a:endParaRPr/>
          </a:p>
          <a:p>
            <a:pPr marL="0" lvl="0" indent="0" algn="l" rtl="0">
              <a:spcBef>
                <a:spcPts val="0"/>
              </a:spcBef>
              <a:spcAft>
                <a:spcPts val="0"/>
              </a:spcAft>
              <a:buNone/>
            </a:pPr>
            <a:endParaRPr/>
          </a:p>
          <a:p>
            <a:pPr marL="0" lvl="0" indent="0" algn="l" rtl="0">
              <a:spcBef>
                <a:spcPts val="0"/>
              </a:spcBef>
              <a:spcAft>
                <a:spcPts val="0"/>
              </a:spcAft>
              <a:buNone/>
            </a:pPr>
            <a:r>
              <a:rPr lang="en"/>
              <a:t>In order to visualize this data I created a bar graph that looked at the overall homeless individuals by major race groups. Based on the data I found that the three races with the highest number of homeless individuals were non-hispanic or non-latino (blue), white (green), and black or african american (red) individuals.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92872efad6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92872efad6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further our analysis for the race demographic I created two more graphs containing the “most affected race” which i determined from the last graph = non-hispanic/non-latino individuals in california and texas. And then I clustered each set of data by overall homeless, sheltered homeless, and unsheltered homeless. </a:t>
            </a:r>
            <a:endParaRPr/>
          </a:p>
          <a:p>
            <a:pPr marL="0" lvl="0" indent="0" algn="l" rtl="0">
              <a:spcBef>
                <a:spcPts val="0"/>
              </a:spcBef>
              <a:spcAft>
                <a:spcPts val="0"/>
              </a:spcAft>
              <a:buNone/>
            </a:pPr>
            <a:endParaRPr/>
          </a:p>
          <a:p>
            <a:pPr marL="0" lvl="0" indent="0" algn="l" rtl="0">
              <a:spcBef>
                <a:spcPts val="0"/>
              </a:spcBef>
              <a:spcAft>
                <a:spcPts val="0"/>
              </a:spcAft>
              <a:buNone/>
            </a:pPr>
            <a:r>
              <a:rPr lang="en"/>
              <a:t>And the general trend that we see regardless of state was the that:</a:t>
            </a:r>
            <a:endParaRPr/>
          </a:p>
          <a:p>
            <a:pPr marL="457200" lvl="0" indent="-298450" algn="l" rtl="0">
              <a:spcBef>
                <a:spcPts val="0"/>
              </a:spcBef>
              <a:spcAft>
                <a:spcPts val="0"/>
              </a:spcAft>
              <a:buSzPts val="1100"/>
              <a:buChar char="-"/>
            </a:pPr>
            <a:r>
              <a:rPr lang="en"/>
              <a:t>Overall homeless population tends to increase overtime </a:t>
            </a:r>
            <a:endParaRPr/>
          </a:p>
          <a:p>
            <a:pPr marL="457200" lvl="0" indent="-298450" algn="l" rtl="0">
              <a:spcBef>
                <a:spcPts val="0"/>
              </a:spcBef>
              <a:spcAft>
                <a:spcPts val="0"/>
              </a:spcAft>
              <a:buSzPts val="1100"/>
              <a:buChar char="-"/>
            </a:pPr>
            <a:r>
              <a:rPr lang="en"/>
              <a:t>Sheltered homeless populations end to stay relatively stable (which may indicate that there is a limited number of facilities to house homeless individuals)</a:t>
            </a:r>
            <a:endParaRPr/>
          </a:p>
          <a:p>
            <a:pPr marL="457200" lvl="0" indent="-298450" algn="l" rtl="0">
              <a:spcBef>
                <a:spcPts val="0"/>
              </a:spcBef>
              <a:spcAft>
                <a:spcPts val="0"/>
              </a:spcAft>
              <a:buSzPts val="1100"/>
              <a:buChar char="-"/>
            </a:pPr>
            <a:r>
              <a:rPr lang="en"/>
              <a:t>There is a significant increase in unsheltered homeless individuals from 2019 to 2020 which is most likely due to the affect of the covid 19 pandemic.</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92872efad6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92872efad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www.texastribune.org/2023/01/26/texas-homeless-veterans-affairs-va/#:~:text=Texas%20and%20California%20have%20the,the%20beginning%2C%E2%80%9D%20McDonough%20said"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soarworks.samhsa.gov/article/definitions-of-homelessness#:~:text=The%20definition%20of%20those%20who,not%20meant%20for%20habitation%2C%20or"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hyperlink" Target="https://laist.com/news/housing-homelessness/how-texas-shrank-its-homelessness-population-and-what-it-can-teach-california"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ww.huduser.gov/portal/sites/default/files/xls/2007-2020-PIT-Estimates-by-CoC.xlsx"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hyperlink" Target="https://www.huduser.gov/portal/sites/default/files/xls/2011-2020-PIT-Veteran-Counts-by-CoC.xlsx" TargetMode="External"/><Relationship Id="rId4" Type="http://schemas.openxmlformats.org/officeDocument/2006/relationships/hyperlink" Target="https://www.huduser.gov/portal/sites/default/files/xls/2007-2020-PIT-Estimates-by-state.xlsx"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200"/>
              <a:t>A Comparative Study of Homeless Populations in Texas and California</a:t>
            </a:r>
            <a:endParaRPr sz="4755"/>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lnSpc>
                <a:spcPct val="80000"/>
              </a:lnSpc>
              <a:spcBef>
                <a:spcPts val="0"/>
              </a:spcBef>
              <a:spcAft>
                <a:spcPts val="0"/>
              </a:spcAft>
              <a:buSzPts val="935"/>
              <a:buNone/>
            </a:pPr>
            <a:r>
              <a:rPr lang="en" sz="1580"/>
              <a:t>UTA Data Bootcamp Project 1</a:t>
            </a:r>
            <a:endParaRPr sz="1580"/>
          </a:p>
          <a:p>
            <a:pPr marL="0" lvl="0" indent="0" algn="ctr" rtl="0">
              <a:lnSpc>
                <a:spcPct val="80000"/>
              </a:lnSpc>
              <a:spcBef>
                <a:spcPts val="0"/>
              </a:spcBef>
              <a:spcAft>
                <a:spcPts val="0"/>
              </a:spcAft>
              <a:buSzPts val="935"/>
              <a:buNone/>
            </a:pPr>
            <a:r>
              <a:rPr lang="en" sz="1580"/>
              <a:t>Alex, Arle, Beauty, Isha, and Nancy</a:t>
            </a:r>
            <a:endParaRPr sz="1580"/>
          </a:p>
          <a:p>
            <a:pPr marL="0" lvl="0" indent="0" algn="ctr" rtl="0">
              <a:lnSpc>
                <a:spcPct val="80000"/>
              </a:lnSpc>
              <a:spcBef>
                <a:spcPts val="0"/>
              </a:spcBef>
              <a:spcAft>
                <a:spcPts val="0"/>
              </a:spcAft>
              <a:buSzPts val="935"/>
              <a:buNone/>
            </a:pPr>
            <a:endParaRPr sz="158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18"/>
        <p:cNvGrpSpPr/>
        <p:nvPr/>
      </p:nvGrpSpPr>
      <p:grpSpPr>
        <a:xfrm>
          <a:off x="0" y="0"/>
          <a:ext cx="0" cy="0"/>
          <a:chOff x="0" y="0"/>
          <a:chExt cx="0" cy="0"/>
        </a:xfrm>
      </p:grpSpPr>
      <p:sp>
        <p:nvSpPr>
          <p:cNvPr id="119" name="Google Shape;119;p22"/>
          <p:cNvSpPr txBox="1">
            <a:spLocks noGrp="1"/>
          </p:cNvSpPr>
          <p:nvPr>
            <p:ph type="title"/>
          </p:nvPr>
        </p:nvSpPr>
        <p:spPr>
          <a:xfrm>
            <a:off x="311700" y="2134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Sheltered Total Homeless Comparison for TX/CA</a:t>
            </a:r>
            <a:endParaRPr/>
          </a:p>
          <a:p>
            <a:pPr marL="0" lvl="0" indent="0" algn="l" rtl="0">
              <a:spcBef>
                <a:spcPts val="0"/>
              </a:spcBef>
              <a:spcAft>
                <a:spcPts val="0"/>
              </a:spcAft>
              <a:buNone/>
            </a:pPr>
            <a:endParaRPr/>
          </a:p>
        </p:txBody>
      </p:sp>
      <p:sp>
        <p:nvSpPr>
          <p:cNvPr id="120" name="Google Shape;120;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21" name="Google Shape;121;p22"/>
          <p:cNvPicPr preferRelativeResize="0"/>
          <p:nvPr/>
        </p:nvPicPr>
        <p:blipFill>
          <a:blip r:embed="rId3">
            <a:alphaModFix/>
          </a:blip>
          <a:stretch>
            <a:fillRect/>
          </a:stretch>
        </p:blipFill>
        <p:spPr>
          <a:xfrm>
            <a:off x="311700" y="863550"/>
            <a:ext cx="4264801" cy="3416399"/>
          </a:xfrm>
          <a:prstGeom prst="rect">
            <a:avLst/>
          </a:prstGeom>
          <a:noFill/>
          <a:ln>
            <a:noFill/>
          </a:ln>
        </p:spPr>
      </p:pic>
      <p:pic>
        <p:nvPicPr>
          <p:cNvPr id="122" name="Google Shape;122;p22"/>
          <p:cNvPicPr preferRelativeResize="0"/>
          <p:nvPr/>
        </p:nvPicPr>
        <p:blipFill>
          <a:blip r:embed="rId4">
            <a:alphaModFix/>
          </a:blip>
          <a:stretch>
            <a:fillRect/>
          </a:stretch>
        </p:blipFill>
        <p:spPr>
          <a:xfrm>
            <a:off x="4635500" y="863550"/>
            <a:ext cx="4196798" cy="3416399"/>
          </a:xfrm>
          <a:prstGeom prst="rect">
            <a:avLst/>
          </a:prstGeom>
          <a:noFill/>
          <a:ln>
            <a:noFill/>
          </a:ln>
        </p:spPr>
      </p:pic>
      <p:sp>
        <p:nvSpPr>
          <p:cNvPr id="123" name="Google Shape;123;p22"/>
          <p:cNvSpPr txBox="1"/>
          <p:nvPr/>
        </p:nvSpPr>
        <p:spPr>
          <a:xfrm>
            <a:off x="311700" y="4397975"/>
            <a:ext cx="8520600" cy="51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rPr>
              <a:t>For TX, the male sheltered population seems to decrease from 2015-2020 for TX, but is sort of unstable for CA. The female sheltered decreases for TX as well, and seems to go up and down for CA, with 2020 having the highest sheltered female total for CA. There is a very small transgender population for Tx, but seems to slightly increase in CA over the years. </a:t>
            </a:r>
            <a:endParaRPr sz="11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27"/>
        <p:cNvGrpSpPr/>
        <p:nvPr/>
      </p:nvGrpSpPr>
      <p:grpSpPr>
        <a:xfrm>
          <a:off x="0" y="0"/>
          <a:ext cx="0" cy="0"/>
          <a:chOff x="0" y="0"/>
          <a:chExt cx="0" cy="0"/>
        </a:xfrm>
      </p:grpSpPr>
      <p:sp>
        <p:nvSpPr>
          <p:cNvPr id="128" name="Google Shape;128;p23"/>
          <p:cNvSpPr txBox="1">
            <a:spLocks noGrp="1"/>
          </p:cNvSpPr>
          <p:nvPr>
            <p:ph type="title"/>
          </p:nvPr>
        </p:nvSpPr>
        <p:spPr>
          <a:xfrm>
            <a:off x="311750" y="2191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Unsheltered Homeless Comparison for TX/CA</a:t>
            </a:r>
            <a:endParaRPr/>
          </a:p>
        </p:txBody>
      </p:sp>
      <p:sp>
        <p:nvSpPr>
          <p:cNvPr id="129" name="Google Shape;129;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30" name="Google Shape;130;p23"/>
          <p:cNvPicPr preferRelativeResize="0"/>
          <p:nvPr/>
        </p:nvPicPr>
        <p:blipFill>
          <a:blip r:embed="rId3">
            <a:alphaModFix/>
          </a:blip>
          <a:stretch>
            <a:fillRect/>
          </a:stretch>
        </p:blipFill>
        <p:spPr>
          <a:xfrm>
            <a:off x="311738" y="936913"/>
            <a:ext cx="4168576" cy="3388201"/>
          </a:xfrm>
          <a:prstGeom prst="rect">
            <a:avLst/>
          </a:prstGeom>
          <a:noFill/>
          <a:ln>
            <a:noFill/>
          </a:ln>
        </p:spPr>
      </p:pic>
      <p:pic>
        <p:nvPicPr>
          <p:cNvPr id="131" name="Google Shape;131;p23"/>
          <p:cNvPicPr preferRelativeResize="0"/>
          <p:nvPr/>
        </p:nvPicPr>
        <p:blipFill>
          <a:blip r:embed="rId4">
            <a:alphaModFix/>
          </a:blip>
          <a:stretch>
            <a:fillRect/>
          </a:stretch>
        </p:blipFill>
        <p:spPr>
          <a:xfrm>
            <a:off x="4572050" y="936900"/>
            <a:ext cx="4260301" cy="3388201"/>
          </a:xfrm>
          <a:prstGeom prst="rect">
            <a:avLst/>
          </a:prstGeom>
          <a:noFill/>
          <a:ln>
            <a:noFill/>
          </a:ln>
        </p:spPr>
      </p:pic>
      <p:sp>
        <p:nvSpPr>
          <p:cNvPr id="132" name="Google Shape;132;p23"/>
          <p:cNvSpPr txBox="1"/>
          <p:nvPr/>
        </p:nvSpPr>
        <p:spPr>
          <a:xfrm>
            <a:off x="311750" y="4396800"/>
            <a:ext cx="8520600" cy="6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rPr>
              <a:t>The female unsheltered population is the smallest out of all three variables for TX, but does increase over the years for both TX and CA. The male unsheltered population is also increasing for both TX and CA, with 2020 having the highest total for both graphs. There is a very small population of transgender unsheltered for TX, but for CA it seems to be the largest transgender data population thus far. </a:t>
            </a:r>
            <a:endParaRPr sz="11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a:off x="311700" y="178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Age wise distribution of homeless population</a:t>
            </a:r>
            <a:endParaRPr/>
          </a:p>
        </p:txBody>
      </p:sp>
      <p:sp>
        <p:nvSpPr>
          <p:cNvPr id="138" name="Google Shape;138;p24"/>
          <p:cNvSpPr txBox="1">
            <a:spLocks noGrp="1"/>
          </p:cNvSpPr>
          <p:nvPr>
            <p:ph type="body" idx="1"/>
          </p:nvPr>
        </p:nvSpPr>
        <p:spPr>
          <a:xfrm>
            <a:off x="311700" y="1152475"/>
            <a:ext cx="4048500" cy="3875700"/>
          </a:xfrm>
          <a:prstGeom prst="rect">
            <a:avLst/>
          </a:prstGeom>
        </p:spPr>
        <p:txBody>
          <a:bodyPr spcFirstLastPara="1" wrap="square" lIns="91425" tIns="91425" rIns="91425" bIns="91425" anchor="t" anchorCtr="0">
            <a:normAutofit fontScale="55000" lnSpcReduction="20000"/>
          </a:bodyPr>
          <a:lstStyle/>
          <a:p>
            <a:pPr marL="0" lvl="0" indent="0" algn="l" rtl="0">
              <a:spcBef>
                <a:spcPts val="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r>
              <a:rPr lang="en">
                <a:solidFill>
                  <a:schemeClr val="dk1"/>
                </a:solidFill>
              </a:rPr>
              <a:t>Homeless population in Texas for age group Under 18 - is gradually decreasing as the years pass by. For 8 to 24 - is approximately same for all 7 years, but can see a small decrease in 2019 and 2020. For Above 24 - is Significantly decreasing for mid years but can see an increase again from 2018-2020.</a:t>
            </a:r>
            <a:endParaRPr>
              <a:solidFill>
                <a:schemeClr val="dk1"/>
              </a:solidFill>
            </a:endParaRPr>
          </a:p>
          <a:p>
            <a:pPr marL="0" lvl="0" indent="0" algn="l" rtl="0">
              <a:spcBef>
                <a:spcPts val="1200"/>
              </a:spcBef>
              <a:spcAft>
                <a:spcPts val="1200"/>
              </a:spcAft>
              <a:buNone/>
            </a:pPr>
            <a:endParaRPr>
              <a:solidFill>
                <a:schemeClr val="dk1"/>
              </a:solidFill>
            </a:endParaRPr>
          </a:p>
        </p:txBody>
      </p:sp>
      <p:sp>
        <p:nvSpPr>
          <p:cNvPr id="139" name="Google Shape;139;p24"/>
          <p:cNvSpPr txBox="1">
            <a:spLocks noGrp="1"/>
          </p:cNvSpPr>
          <p:nvPr>
            <p:ph type="body" idx="1"/>
          </p:nvPr>
        </p:nvSpPr>
        <p:spPr>
          <a:xfrm>
            <a:off x="4733025" y="1152475"/>
            <a:ext cx="4048500" cy="3875700"/>
          </a:xfrm>
          <a:prstGeom prst="rect">
            <a:avLst/>
          </a:prstGeom>
        </p:spPr>
        <p:txBody>
          <a:bodyPr spcFirstLastPara="1" wrap="square" lIns="91425" tIns="91425" rIns="91425" bIns="91425" anchor="t" anchorCtr="0">
            <a:normAutofit fontScale="32500" lnSpcReduction="20000"/>
          </a:bodyPr>
          <a:lstStyle/>
          <a:p>
            <a:pPr marL="0" lvl="0" indent="0" algn="l" rtl="0">
              <a:spcBef>
                <a:spcPts val="0"/>
              </a:spcBef>
              <a:spcAft>
                <a:spcPts val="0"/>
              </a:spcAft>
              <a:buNone/>
            </a:pP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endParaRPr sz="2900">
              <a:solidFill>
                <a:srgbClr val="000000"/>
              </a:solidFill>
            </a:endParaRPr>
          </a:p>
          <a:p>
            <a:pPr marL="0" lvl="0" indent="0" algn="l" rtl="0">
              <a:spcBef>
                <a:spcPts val="1200"/>
              </a:spcBef>
              <a:spcAft>
                <a:spcPts val="0"/>
              </a:spcAft>
              <a:buNone/>
            </a:pPr>
            <a:r>
              <a:rPr lang="en" sz="2900">
                <a:solidFill>
                  <a:srgbClr val="000000"/>
                </a:solidFill>
              </a:rPr>
              <a:t>Homeless population in California for age group - Under 18 - is decreasing in mid years and then there's a rise as move towards 2020. 18 to 24 - is approximately same for all 7 years. For above 24 - is significantly increasing as we move towards 2020</a:t>
            </a:r>
            <a:endParaRPr sz="2900">
              <a:solidFill>
                <a:srgbClr val="000000"/>
              </a:solidFil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1200"/>
              </a:spcAft>
              <a:buNone/>
            </a:pPr>
            <a:endParaRPr>
              <a:solidFill>
                <a:srgbClr val="000000"/>
              </a:solidFill>
            </a:endParaRPr>
          </a:p>
        </p:txBody>
      </p:sp>
      <p:pic>
        <p:nvPicPr>
          <p:cNvPr id="140" name="Google Shape;140;p24"/>
          <p:cNvPicPr preferRelativeResize="0"/>
          <p:nvPr/>
        </p:nvPicPr>
        <p:blipFill>
          <a:blip r:embed="rId3">
            <a:alphaModFix/>
          </a:blip>
          <a:stretch>
            <a:fillRect/>
          </a:stretch>
        </p:blipFill>
        <p:spPr>
          <a:xfrm>
            <a:off x="4663850" y="896650"/>
            <a:ext cx="4186825" cy="2744900"/>
          </a:xfrm>
          <a:prstGeom prst="rect">
            <a:avLst/>
          </a:prstGeom>
          <a:noFill/>
          <a:ln>
            <a:noFill/>
          </a:ln>
        </p:spPr>
      </p:pic>
      <p:pic>
        <p:nvPicPr>
          <p:cNvPr id="141" name="Google Shape;141;p24"/>
          <p:cNvPicPr preferRelativeResize="0"/>
          <p:nvPr/>
        </p:nvPicPr>
        <p:blipFill>
          <a:blip r:embed="rId4">
            <a:alphaModFix/>
          </a:blip>
          <a:stretch>
            <a:fillRect/>
          </a:stretch>
        </p:blipFill>
        <p:spPr>
          <a:xfrm>
            <a:off x="242550" y="896650"/>
            <a:ext cx="4186825" cy="2744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45"/>
        <p:cNvGrpSpPr/>
        <p:nvPr/>
      </p:nvGrpSpPr>
      <p:grpSpPr>
        <a:xfrm>
          <a:off x="0" y="0"/>
          <a:ext cx="0" cy="0"/>
          <a:chOff x="0" y="0"/>
          <a:chExt cx="0" cy="0"/>
        </a:xfrm>
      </p:grpSpPr>
      <p:sp>
        <p:nvSpPr>
          <p:cNvPr id="146" name="Google Shape;146;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Veterans</a:t>
            </a:r>
            <a:endParaRPr/>
          </a:p>
        </p:txBody>
      </p:sp>
      <p:sp>
        <p:nvSpPr>
          <p:cNvPr id="147" name="Google Shape;147;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8" name="Google Shape;148;p25"/>
          <p:cNvPicPr preferRelativeResize="0"/>
          <p:nvPr/>
        </p:nvPicPr>
        <p:blipFill>
          <a:blip r:embed="rId3">
            <a:alphaModFix/>
          </a:blip>
          <a:stretch>
            <a:fillRect/>
          </a:stretch>
        </p:blipFill>
        <p:spPr>
          <a:xfrm>
            <a:off x="311700" y="1132038"/>
            <a:ext cx="4260300" cy="3312369"/>
          </a:xfrm>
          <a:prstGeom prst="rect">
            <a:avLst/>
          </a:prstGeom>
          <a:noFill/>
          <a:ln>
            <a:noFill/>
          </a:ln>
        </p:spPr>
      </p:pic>
      <p:pic>
        <p:nvPicPr>
          <p:cNvPr id="149" name="Google Shape;149;p25"/>
          <p:cNvPicPr preferRelativeResize="0"/>
          <p:nvPr/>
        </p:nvPicPr>
        <p:blipFill>
          <a:blip r:embed="rId4">
            <a:alphaModFix/>
          </a:blip>
          <a:stretch>
            <a:fillRect/>
          </a:stretch>
        </p:blipFill>
        <p:spPr>
          <a:xfrm>
            <a:off x="4721875" y="1152475"/>
            <a:ext cx="4150525" cy="3271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53"/>
        <p:cNvGrpSpPr/>
        <p:nvPr/>
      </p:nvGrpSpPr>
      <p:grpSpPr>
        <a:xfrm>
          <a:off x="0" y="0"/>
          <a:ext cx="0" cy="0"/>
          <a:chOff x="0" y="0"/>
          <a:chExt cx="0" cy="0"/>
        </a:xfrm>
      </p:grpSpPr>
      <p:sp>
        <p:nvSpPr>
          <p:cNvPr id="154" name="Google Shape;154;p26"/>
          <p:cNvSpPr txBox="1">
            <a:spLocks noGrp="1"/>
          </p:cNvSpPr>
          <p:nvPr>
            <p:ph type="title"/>
          </p:nvPr>
        </p:nvSpPr>
        <p:spPr>
          <a:xfrm>
            <a:off x="311700" y="1022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Overall Average Homelessness : TX &amp; CA</a:t>
            </a:r>
            <a:endParaRPr/>
          </a:p>
        </p:txBody>
      </p:sp>
      <p:pic>
        <p:nvPicPr>
          <p:cNvPr id="155" name="Google Shape;155;p26"/>
          <p:cNvPicPr preferRelativeResize="0"/>
          <p:nvPr/>
        </p:nvPicPr>
        <p:blipFill>
          <a:blip r:embed="rId3">
            <a:alphaModFix/>
          </a:blip>
          <a:stretch>
            <a:fillRect/>
          </a:stretch>
        </p:blipFill>
        <p:spPr>
          <a:xfrm>
            <a:off x="107500" y="642350"/>
            <a:ext cx="4586775" cy="3284750"/>
          </a:xfrm>
          <a:prstGeom prst="rect">
            <a:avLst/>
          </a:prstGeom>
          <a:noFill/>
          <a:ln>
            <a:noFill/>
          </a:ln>
        </p:spPr>
      </p:pic>
      <p:pic>
        <p:nvPicPr>
          <p:cNvPr id="156" name="Google Shape;156;p26"/>
          <p:cNvPicPr preferRelativeResize="0"/>
          <p:nvPr/>
        </p:nvPicPr>
        <p:blipFill>
          <a:blip r:embed="rId4">
            <a:alphaModFix/>
          </a:blip>
          <a:stretch>
            <a:fillRect/>
          </a:stretch>
        </p:blipFill>
        <p:spPr>
          <a:xfrm>
            <a:off x="4792975" y="642350"/>
            <a:ext cx="4295775" cy="3284750"/>
          </a:xfrm>
          <a:prstGeom prst="rect">
            <a:avLst/>
          </a:prstGeom>
          <a:noFill/>
          <a:ln>
            <a:noFill/>
          </a:ln>
        </p:spPr>
      </p:pic>
      <p:sp>
        <p:nvSpPr>
          <p:cNvPr id="157" name="Google Shape;157;p26"/>
          <p:cNvSpPr txBox="1"/>
          <p:nvPr/>
        </p:nvSpPr>
        <p:spPr>
          <a:xfrm>
            <a:off x="122825" y="3884850"/>
            <a:ext cx="4556100" cy="743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1100">
                <a:solidFill>
                  <a:schemeClr val="dk1"/>
                </a:solidFill>
              </a:rPr>
              <a:t>Both the average total homeless population  &amp; average sheltered homeless has decreased in TX. ……In contrast, the average unsheltered homeless population has slightly increased </a:t>
            </a:r>
            <a:r>
              <a:rPr lang="en" sz="800">
                <a:solidFill>
                  <a:schemeClr val="dk1"/>
                </a:solidFill>
              </a:rPr>
              <a:t> </a:t>
            </a:r>
            <a:endParaRPr sz="800"/>
          </a:p>
        </p:txBody>
      </p:sp>
      <p:sp>
        <p:nvSpPr>
          <p:cNvPr id="158" name="Google Shape;158;p26"/>
          <p:cNvSpPr txBox="1"/>
          <p:nvPr/>
        </p:nvSpPr>
        <p:spPr>
          <a:xfrm>
            <a:off x="4759450" y="3884850"/>
            <a:ext cx="4329300" cy="1061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000">
                <a:solidFill>
                  <a:schemeClr val="dk1"/>
                </a:solidFill>
              </a:rPr>
              <a:t>Average total homeless population &amp; </a:t>
            </a:r>
            <a:r>
              <a:rPr lang="en" sz="1100">
                <a:solidFill>
                  <a:schemeClr val="dk1"/>
                </a:solidFill>
              </a:rPr>
              <a:t>average unsheltered homeless population has  increased significantly.  sheltered homeless population shows a slight increase.</a:t>
            </a:r>
            <a:r>
              <a:rPr lang="en" sz="1000">
                <a:solidFill>
                  <a:schemeClr val="dk1"/>
                </a:solidFill>
              </a:rPr>
              <a:t> </a:t>
            </a:r>
            <a:endParaRPr sz="700">
              <a:solidFill>
                <a:schemeClr val="dk1"/>
              </a:solidFill>
            </a:endParaRPr>
          </a:p>
          <a:p>
            <a:pPr marL="0" lvl="0" indent="0" algn="l" rtl="0">
              <a:spcBef>
                <a:spcPts val="1200"/>
              </a:spcBef>
              <a:spcAft>
                <a:spcPts val="0"/>
              </a:spcAft>
              <a:buNone/>
            </a:pPr>
            <a:endParaRPr sz="9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62"/>
        <p:cNvGrpSpPr/>
        <p:nvPr/>
      </p:nvGrpSpPr>
      <p:grpSpPr>
        <a:xfrm>
          <a:off x="0" y="0"/>
          <a:ext cx="0" cy="0"/>
          <a:chOff x="0" y="0"/>
          <a:chExt cx="0" cy="0"/>
        </a:xfrm>
      </p:grpSpPr>
      <p:sp>
        <p:nvSpPr>
          <p:cNvPr id="163" name="Google Shape;163;p27"/>
          <p:cNvSpPr txBox="1">
            <a:spLocks noGrp="1"/>
          </p:cNvSpPr>
          <p:nvPr>
            <p:ph type="title"/>
          </p:nvPr>
        </p:nvSpPr>
        <p:spPr>
          <a:xfrm>
            <a:off x="311700" y="970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Overall Overage Homelessness : Combined </a:t>
            </a:r>
            <a:endParaRPr/>
          </a:p>
        </p:txBody>
      </p:sp>
      <p:pic>
        <p:nvPicPr>
          <p:cNvPr id="164" name="Google Shape;164;p27"/>
          <p:cNvPicPr preferRelativeResize="0"/>
          <p:nvPr/>
        </p:nvPicPr>
        <p:blipFill>
          <a:blip r:embed="rId3">
            <a:alphaModFix/>
          </a:blip>
          <a:stretch>
            <a:fillRect/>
          </a:stretch>
        </p:blipFill>
        <p:spPr>
          <a:xfrm>
            <a:off x="992313" y="605675"/>
            <a:ext cx="6974876" cy="3458126"/>
          </a:xfrm>
          <a:prstGeom prst="rect">
            <a:avLst/>
          </a:prstGeom>
          <a:noFill/>
          <a:ln>
            <a:noFill/>
          </a:ln>
        </p:spPr>
      </p:pic>
      <p:sp>
        <p:nvSpPr>
          <p:cNvPr id="165" name="Google Shape;165;p27"/>
          <p:cNvSpPr txBox="1"/>
          <p:nvPr/>
        </p:nvSpPr>
        <p:spPr>
          <a:xfrm>
            <a:off x="261325" y="409987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a:solidFill>
                  <a:schemeClr val="dk1"/>
                </a:solidFill>
              </a:rPr>
              <a:t>CA has a much larger and increasing homeless population compared to Texas.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While Texas has experienced a slight decrease, California has seen a significant rise in homelessness.</a:t>
            </a:r>
            <a:endParaRPr sz="1000">
              <a:solidFill>
                <a:schemeClr val="dk1"/>
              </a:solidFill>
            </a:endParaRPr>
          </a:p>
          <a:p>
            <a:pPr marL="0" marR="0" lvl="0" indent="0" algn="l" rtl="0">
              <a:lnSpc>
                <a:spcPct val="100000"/>
              </a:lnSpc>
              <a:spcBef>
                <a:spcPts val="0"/>
              </a:spcBef>
              <a:spcAft>
                <a:spcPts val="0"/>
              </a:spcAft>
              <a:buNone/>
            </a:pPr>
            <a:endParaRPr sz="11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69"/>
        <p:cNvGrpSpPr/>
        <p:nvPr/>
      </p:nvGrpSpPr>
      <p:grpSpPr>
        <a:xfrm>
          <a:off x="0" y="0"/>
          <a:ext cx="0" cy="0"/>
          <a:chOff x="0" y="0"/>
          <a:chExt cx="0" cy="0"/>
        </a:xfrm>
      </p:grpSpPr>
      <p:sp>
        <p:nvSpPr>
          <p:cNvPr id="170" name="Google Shape;170;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Analysis</a:t>
            </a:r>
            <a:endParaRPr/>
          </a:p>
        </p:txBody>
      </p:sp>
      <p:sp>
        <p:nvSpPr>
          <p:cNvPr id="171" name="Google Shape;171;p28"/>
          <p:cNvSpPr txBox="1">
            <a:spLocks noGrp="1"/>
          </p:cNvSpPr>
          <p:nvPr>
            <p:ph type="body" idx="1"/>
          </p:nvPr>
        </p:nvSpPr>
        <p:spPr>
          <a:xfrm>
            <a:off x="163900" y="1234600"/>
            <a:ext cx="8520600" cy="3416400"/>
          </a:xfrm>
          <a:prstGeom prst="rect">
            <a:avLst/>
          </a:prstGeom>
        </p:spPr>
        <p:txBody>
          <a:bodyPr spcFirstLastPara="1" wrap="square" lIns="91425" tIns="91425" rIns="91425" bIns="91425" anchor="t" anchorCtr="0">
            <a:normAutofit/>
          </a:bodyPr>
          <a:lstStyle/>
          <a:p>
            <a:pPr marL="457200" lvl="0" indent="-336550" algn="l" rtl="0">
              <a:spcBef>
                <a:spcPts val="0"/>
              </a:spcBef>
              <a:spcAft>
                <a:spcPts val="0"/>
              </a:spcAft>
              <a:buClr>
                <a:schemeClr val="dk1"/>
              </a:buClr>
              <a:buSzPts val="1700"/>
              <a:buChar char="●"/>
            </a:pPr>
            <a:r>
              <a:rPr lang="en" sz="1700">
                <a:solidFill>
                  <a:schemeClr val="dk1"/>
                </a:solidFill>
              </a:rPr>
              <a:t>The number of people who are homeless in California increased significantly while the same metric in Texas went down by almost a third between years 2013 to 2020.</a:t>
            </a:r>
            <a:endParaRPr sz="1700">
              <a:solidFill>
                <a:schemeClr val="dk1"/>
              </a:solidFill>
            </a:endParaRPr>
          </a:p>
          <a:p>
            <a:pPr marL="457200" lvl="0" indent="-336550" algn="l" rtl="0">
              <a:spcBef>
                <a:spcPts val="0"/>
              </a:spcBef>
              <a:spcAft>
                <a:spcPts val="0"/>
              </a:spcAft>
              <a:buClr>
                <a:schemeClr val="dk1"/>
              </a:buClr>
              <a:buSzPts val="1700"/>
              <a:buChar char="●"/>
            </a:pPr>
            <a:r>
              <a:rPr lang="en" sz="1700">
                <a:solidFill>
                  <a:schemeClr val="dk1"/>
                </a:solidFill>
              </a:rPr>
              <a:t>While both states experienced fluctuations in homelessness rates, the unsheltered population in California continued to rise</a:t>
            </a:r>
            <a:endParaRPr sz="1700">
              <a:solidFill>
                <a:schemeClr val="dk1"/>
              </a:solidFill>
            </a:endParaRPr>
          </a:p>
          <a:p>
            <a:pPr marL="457200" lvl="0" indent="-336550" algn="l" rtl="0">
              <a:spcBef>
                <a:spcPts val="0"/>
              </a:spcBef>
              <a:spcAft>
                <a:spcPts val="0"/>
              </a:spcAft>
              <a:buClr>
                <a:schemeClr val="dk1"/>
              </a:buClr>
              <a:buSzPts val="1700"/>
              <a:buChar char="●"/>
            </a:pPr>
            <a:r>
              <a:rPr lang="en" sz="1700">
                <a:solidFill>
                  <a:schemeClr val="dk1"/>
                </a:solidFill>
              </a:rPr>
              <a:t>The gender population shows us that males have the highest rate overall for homelessness, female homelessness is gradually increasing over the years, and the transgender population is much larger in California than in Texas.</a:t>
            </a:r>
            <a:endParaRPr sz="14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75"/>
        <p:cNvGrpSpPr/>
        <p:nvPr/>
      </p:nvGrpSpPr>
      <p:grpSpPr>
        <a:xfrm>
          <a:off x="0" y="0"/>
          <a:ext cx="0" cy="0"/>
          <a:chOff x="0" y="0"/>
          <a:chExt cx="0" cy="0"/>
        </a:xfrm>
      </p:grpSpPr>
      <p:sp>
        <p:nvSpPr>
          <p:cNvPr id="176" name="Google Shape;176;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Limitations</a:t>
            </a:r>
            <a:endParaRPr/>
          </a:p>
        </p:txBody>
      </p:sp>
      <p:sp>
        <p:nvSpPr>
          <p:cNvPr id="177" name="Google Shape;177;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457200" lvl="0" indent="-316706" algn="l" rtl="0">
              <a:lnSpc>
                <a:spcPct val="200000"/>
              </a:lnSpc>
              <a:spcBef>
                <a:spcPts val="0"/>
              </a:spcBef>
              <a:spcAft>
                <a:spcPts val="0"/>
              </a:spcAft>
              <a:buClr>
                <a:schemeClr val="dk1"/>
              </a:buClr>
              <a:buSzPct val="83333"/>
              <a:buChar char="●"/>
            </a:pPr>
            <a:r>
              <a:rPr lang="en">
                <a:solidFill>
                  <a:schemeClr val="dk1"/>
                </a:solidFill>
              </a:rPr>
              <a:t>Addition of new variables throughout the years of data collection.</a:t>
            </a:r>
            <a:endParaRPr>
              <a:solidFill>
                <a:schemeClr val="dk1"/>
              </a:solidFill>
            </a:endParaRPr>
          </a:p>
          <a:p>
            <a:pPr marL="457200" lvl="0" indent="-334327" algn="l" rtl="0">
              <a:lnSpc>
                <a:spcPct val="200000"/>
              </a:lnSpc>
              <a:spcBef>
                <a:spcPts val="0"/>
              </a:spcBef>
              <a:spcAft>
                <a:spcPts val="0"/>
              </a:spcAft>
              <a:buClr>
                <a:schemeClr val="dk1"/>
              </a:buClr>
              <a:buSzPct val="100000"/>
              <a:buChar char="●"/>
            </a:pPr>
            <a:r>
              <a:rPr lang="en">
                <a:solidFill>
                  <a:schemeClr val="dk1"/>
                </a:solidFill>
              </a:rPr>
              <a:t>Under representation of homeless individuals within certain populations. </a:t>
            </a:r>
            <a:endParaRPr>
              <a:solidFill>
                <a:schemeClr val="dk1"/>
              </a:solidFill>
            </a:endParaRPr>
          </a:p>
          <a:p>
            <a:pPr marL="457200" lvl="0" indent="-334327" algn="l" rtl="0">
              <a:lnSpc>
                <a:spcPct val="200000"/>
              </a:lnSpc>
              <a:spcBef>
                <a:spcPts val="0"/>
              </a:spcBef>
              <a:spcAft>
                <a:spcPts val="0"/>
              </a:spcAft>
              <a:buClr>
                <a:schemeClr val="dk1"/>
              </a:buClr>
              <a:buSzPct val="100000"/>
              <a:buChar char="●"/>
            </a:pPr>
            <a:r>
              <a:rPr lang="en">
                <a:solidFill>
                  <a:schemeClr val="dk1"/>
                </a:solidFill>
              </a:rPr>
              <a:t>Delayed reporting of homeless individuals.</a:t>
            </a:r>
            <a:endParaRPr>
              <a:solidFill>
                <a:schemeClr val="dk1"/>
              </a:solidFill>
            </a:endParaRPr>
          </a:p>
          <a:p>
            <a:pPr marL="457200" lvl="0" indent="-334327" algn="l" rtl="0">
              <a:lnSpc>
                <a:spcPct val="200000"/>
              </a:lnSpc>
              <a:spcBef>
                <a:spcPts val="0"/>
              </a:spcBef>
              <a:spcAft>
                <a:spcPts val="0"/>
              </a:spcAft>
              <a:buClr>
                <a:schemeClr val="dk1"/>
              </a:buClr>
              <a:buSzPct val="100000"/>
              <a:buChar char="●"/>
            </a:pPr>
            <a:r>
              <a:rPr lang="en">
                <a:solidFill>
                  <a:schemeClr val="dk1"/>
                </a:solidFill>
              </a:rPr>
              <a:t>Sample size </a:t>
            </a:r>
            <a:endParaRPr>
              <a:solidFill>
                <a:schemeClr val="dk1"/>
              </a:solidFill>
            </a:endParaRPr>
          </a:p>
          <a:p>
            <a:pPr marL="457200" lvl="0" indent="-334327" algn="l" rtl="0">
              <a:lnSpc>
                <a:spcPct val="200000"/>
              </a:lnSpc>
              <a:spcBef>
                <a:spcPts val="0"/>
              </a:spcBef>
              <a:spcAft>
                <a:spcPts val="0"/>
              </a:spcAft>
              <a:buClr>
                <a:schemeClr val="dk1"/>
              </a:buClr>
              <a:buSzPct val="100000"/>
              <a:buChar char="●"/>
            </a:pPr>
            <a:r>
              <a:rPr lang="en">
                <a:solidFill>
                  <a:schemeClr val="dk1"/>
                </a:solidFill>
              </a:rPr>
              <a:t>There are only 3 genders listed of the several genders that we have today.</a:t>
            </a:r>
            <a:endParaRPr>
              <a:solidFill>
                <a:schemeClr val="dk1"/>
              </a:solidFill>
            </a:endParaRPr>
          </a:p>
          <a:p>
            <a:pPr marL="457200" lvl="0" indent="-334327" algn="l" rtl="0">
              <a:lnSpc>
                <a:spcPct val="200000"/>
              </a:lnSpc>
              <a:spcBef>
                <a:spcPts val="0"/>
              </a:spcBef>
              <a:spcAft>
                <a:spcPts val="0"/>
              </a:spcAft>
              <a:buClr>
                <a:schemeClr val="dk1"/>
              </a:buClr>
              <a:buSzPct val="100000"/>
              <a:buChar char="●"/>
            </a:pPr>
            <a:r>
              <a:rPr lang="en">
                <a:solidFill>
                  <a:schemeClr val="dk1"/>
                </a:solidFill>
              </a:rPr>
              <a:t>Other variables were not calculated, such as the pandemic or mental health/addictions</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81"/>
        <p:cNvGrpSpPr/>
        <p:nvPr/>
      </p:nvGrpSpPr>
      <p:grpSpPr>
        <a:xfrm>
          <a:off x="0" y="0"/>
          <a:ext cx="0" cy="0"/>
          <a:chOff x="0" y="0"/>
          <a:chExt cx="0" cy="0"/>
        </a:xfrm>
      </p:grpSpPr>
      <p:sp>
        <p:nvSpPr>
          <p:cNvPr id="182" name="Google Shape;182;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183" name="Google Shape;183;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Char char="●"/>
            </a:pPr>
            <a:r>
              <a:rPr lang="en" sz="1400">
                <a:solidFill>
                  <a:schemeClr val="dk1"/>
                </a:solidFill>
              </a:rPr>
              <a:t>https://www.huduser.gov/portal/datasets/ahar/2020-ahar-part-1-pit-estimates-of-homelessness-in-the-us.html</a:t>
            </a:r>
            <a:endParaRPr sz="1400">
              <a:solidFill>
                <a:schemeClr val="dk1"/>
              </a:solidFill>
            </a:endParaRPr>
          </a:p>
          <a:p>
            <a:pPr marL="457200" lvl="0" indent="-317500" algn="l" rtl="0">
              <a:spcBef>
                <a:spcPts val="0"/>
              </a:spcBef>
              <a:spcAft>
                <a:spcPts val="0"/>
              </a:spcAft>
              <a:buClr>
                <a:schemeClr val="dk1"/>
              </a:buClr>
              <a:buSzPts val="1400"/>
              <a:buChar char="●"/>
            </a:pPr>
            <a:r>
              <a:rPr lang="en" sz="1400" u="sng">
                <a:solidFill>
                  <a:schemeClr val="dk1"/>
                </a:solidFill>
                <a:hlinkClick r:id="rId3">
                  <a:extLst>
                    <a:ext uri="{A12FA001-AC4F-418D-AE19-62706E023703}">
                      <ahyp:hlinkClr xmlns:ahyp="http://schemas.microsoft.com/office/drawing/2018/hyperlinkcolor" val="tx"/>
                    </a:ext>
                  </a:extLst>
                </a:hlinkClick>
              </a:rPr>
              <a:t>https://www.texastribune.org/2023/01/26/texas-homeless-veterans-affairs-va/#:~:text=Texas%20and%20California%20have%20the,the%20beginning%2C%E2%80%9D%20McDonough%20said</a:t>
            </a:r>
            <a:r>
              <a:rPr lang="en" sz="1400">
                <a:solidFill>
                  <a:schemeClr val="dk1"/>
                </a:solidFill>
              </a:rPr>
              <a:t>.</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lendingtree.com/home/mortgage/homelessness-study/</a:t>
            </a:r>
            <a:endParaRPr sz="14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Homelessness?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2400"/>
              <a:t>An individual or family who lacks a fixed, regular, and adequate nighttime residence, such as those living in emergency shelters, transitional housing, or places not meant for habitation.</a:t>
            </a:r>
            <a:endParaRPr sz="2400"/>
          </a:p>
        </p:txBody>
      </p:sp>
      <p:sp>
        <p:nvSpPr>
          <p:cNvPr id="62" name="Google Shape;62;p14"/>
          <p:cNvSpPr txBox="1"/>
          <p:nvPr/>
        </p:nvSpPr>
        <p:spPr>
          <a:xfrm>
            <a:off x="311700" y="4568875"/>
            <a:ext cx="5845800" cy="2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u="sng">
                <a:solidFill>
                  <a:schemeClr val="dk1"/>
                </a:solidFill>
                <a:hlinkClick r:id="rId3">
                  <a:extLst>
                    <a:ext uri="{A12FA001-AC4F-418D-AE19-62706E023703}">
                      <ahyp:hlinkClr xmlns:ahyp="http://schemas.microsoft.com/office/drawing/2018/hyperlinkcolor" val="tx"/>
                    </a:ext>
                  </a:extLst>
                </a:hlinkClick>
              </a:rPr>
              <a:t>https://soarworks.samhsa.gov/article/definitions-of-homelessness#:~:text=The%20definition%20of%20those%20who,not%20meant%20for%20habitation%2C%20or</a:t>
            </a:r>
            <a:endParaRPr sz="1000">
              <a:solidFill>
                <a:schemeClr val="dk1"/>
              </a:solidFill>
            </a:endParaRPr>
          </a:p>
        </p:txBody>
      </p:sp>
      <p:pic>
        <p:nvPicPr>
          <p:cNvPr id="63" name="Google Shape;63;p14"/>
          <p:cNvPicPr preferRelativeResize="0"/>
          <p:nvPr/>
        </p:nvPicPr>
        <p:blipFill>
          <a:blip r:embed="rId4">
            <a:alphaModFix/>
          </a:blip>
          <a:stretch>
            <a:fillRect/>
          </a:stretch>
        </p:blipFill>
        <p:spPr>
          <a:xfrm>
            <a:off x="1152211" y="2759750"/>
            <a:ext cx="2361366" cy="1629350"/>
          </a:xfrm>
          <a:prstGeom prst="rect">
            <a:avLst/>
          </a:prstGeom>
          <a:noFill/>
          <a:ln>
            <a:noFill/>
          </a:ln>
        </p:spPr>
      </p:pic>
      <p:pic>
        <p:nvPicPr>
          <p:cNvPr id="64" name="Google Shape;64;p14"/>
          <p:cNvPicPr preferRelativeResize="0"/>
          <p:nvPr/>
        </p:nvPicPr>
        <p:blipFill>
          <a:blip r:embed="rId5">
            <a:alphaModFix/>
          </a:blip>
          <a:stretch>
            <a:fillRect/>
          </a:stretch>
        </p:blipFill>
        <p:spPr>
          <a:xfrm>
            <a:off x="5583425" y="2781149"/>
            <a:ext cx="2858550" cy="1607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20000"/>
              </a:lnSpc>
              <a:spcBef>
                <a:spcPts val="0"/>
              </a:spcBef>
              <a:spcAft>
                <a:spcPts val="0"/>
              </a:spcAft>
              <a:buNone/>
            </a:pPr>
            <a:r>
              <a:rPr lang="en"/>
              <a:t>How Texas Shrank Its Homelessness Population — And What It Can Teach California</a:t>
            </a:r>
            <a:endParaRPr sz="2300" b="1">
              <a:solidFill>
                <a:srgbClr val="0A0114"/>
              </a:solidFill>
              <a:highlight>
                <a:srgbClr val="FFFFFF"/>
              </a:highlight>
            </a:endParaRPr>
          </a:p>
          <a:p>
            <a:pPr marL="0" lvl="0" indent="0" algn="l" rtl="0">
              <a:spcBef>
                <a:spcPts val="1800"/>
              </a:spcBef>
              <a:spcAft>
                <a:spcPts val="0"/>
              </a:spcAft>
              <a:buNone/>
            </a:pPr>
            <a:endParaRPr/>
          </a:p>
        </p:txBody>
      </p:sp>
      <p:sp>
        <p:nvSpPr>
          <p:cNvPr id="70" name="Google Shape;70;p15">
            <a:hlinkClick r:id="rId3"/>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sz="1500">
                <a:solidFill>
                  <a:srgbClr val="E6EDF3"/>
                </a:solidFill>
              </a:rPr>
              <a:t>      									</a:t>
            </a:r>
            <a:endParaRPr sz="1500">
              <a:solidFill>
                <a:srgbClr val="E6EDF3"/>
              </a:solidFill>
            </a:endParaRPr>
          </a:p>
          <a:p>
            <a:pPr marL="0" lvl="0" indent="0" algn="l" rtl="0">
              <a:spcBef>
                <a:spcPts val="1200"/>
              </a:spcBef>
              <a:spcAft>
                <a:spcPts val="0"/>
              </a:spcAft>
              <a:buNone/>
            </a:pPr>
            <a:r>
              <a:rPr lang="en" sz="1382">
                <a:solidFill>
                  <a:srgbClr val="E6EDF3"/>
                </a:solidFill>
              </a:rPr>
              <a:t>                                                                                                           </a:t>
            </a:r>
            <a:r>
              <a:rPr lang="en" sz="1382">
                <a:solidFill>
                  <a:schemeClr val="dk1"/>
                </a:solidFill>
              </a:rPr>
              <a:t>  Between 2012 and 2022, the number of people who </a:t>
            </a:r>
            <a:br>
              <a:rPr lang="en" sz="1382">
                <a:solidFill>
                  <a:schemeClr val="dk1"/>
                </a:solidFill>
              </a:rPr>
            </a:br>
            <a:r>
              <a:rPr lang="en" sz="1382">
                <a:solidFill>
                  <a:schemeClr val="dk1"/>
                </a:solidFill>
              </a:rPr>
              <a:t>									are homeless in California increased significantly</a:t>
            </a:r>
            <a:br>
              <a:rPr lang="en" sz="1382">
                <a:solidFill>
                  <a:schemeClr val="dk1"/>
                </a:solidFill>
              </a:rPr>
            </a:br>
            <a:r>
              <a:rPr lang="en" sz="1382">
                <a:solidFill>
                  <a:schemeClr val="dk1"/>
                </a:solidFill>
              </a:rPr>
              <a:t>									while the same metric in Texas went down by almost a third.</a:t>
            </a:r>
            <a:endParaRPr sz="1682">
              <a:solidFill>
                <a:schemeClr val="dk1"/>
              </a:solidFill>
            </a:endParaRPr>
          </a:p>
          <a:p>
            <a:pPr marL="0" lvl="0" indent="0" algn="l" rtl="0">
              <a:spcBef>
                <a:spcPts val="1200"/>
              </a:spcBef>
              <a:spcAft>
                <a:spcPts val="0"/>
              </a:spcAft>
              <a:buNone/>
            </a:pPr>
            <a:endParaRPr sz="1500">
              <a:solidFill>
                <a:srgbClr val="E6EDF3"/>
              </a:solidFill>
            </a:endParaRPr>
          </a:p>
          <a:p>
            <a:pPr marL="0" lvl="0" indent="0" algn="l" rtl="0">
              <a:spcBef>
                <a:spcPts val="1200"/>
              </a:spcBef>
              <a:spcAft>
                <a:spcPts val="0"/>
              </a:spcAft>
              <a:buNone/>
            </a:pPr>
            <a:endParaRPr sz="1500">
              <a:solidFill>
                <a:srgbClr val="E6EDF3"/>
              </a:solidFill>
            </a:endParaRPr>
          </a:p>
          <a:p>
            <a:pPr marL="0" lvl="0" indent="0" algn="l" rtl="0">
              <a:spcBef>
                <a:spcPts val="1200"/>
              </a:spcBef>
              <a:spcAft>
                <a:spcPts val="0"/>
              </a:spcAft>
              <a:buNone/>
            </a:pPr>
            <a:endParaRPr sz="1500">
              <a:solidFill>
                <a:srgbClr val="E6EDF3"/>
              </a:solidFill>
            </a:endParaRPr>
          </a:p>
          <a:p>
            <a:pPr marL="0" lvl="0" indent="0" algn="l" rtl="0">
              <a:spcBef>
                <a:spcPts val="1200"/>
              </a:spcBef>
              <a:spcAft>
                <a:spcPts val="0"/>
              </a:spcAft>
              <a:buNone/>
            </a:pPr>
            <a:endParaRPr sz="1500">
              <a:solidFill>
                <a:srgbClr val="E6EDF3"/>
              </a:solidFill>
            </a:endParaRPr>
          </a:p>
          <a:p>
            <a:pPr marL="0" lvl="0" indent="0" algn="l" rtl="0">
              <a:spcBef>
                <a:spcPts val="1200"/>
              </a:spcBef>
              <a:spcAft>
                <a:spcPts val="0"/>
              </a:spcAft>
              <a:buNone/>
            </a:pPr>
            <a:endParaRPr sz="1500">
              <a:solidFill>
                <a:srgbClr val="E6EDF3"/>
              </a:solidFill>
            </a:endParaRPr>
          </a:p>
          <a:p>
            <a:pPr marL="0" lvl="0" indent="0" algn="l" rtl="0">
              <a:spcBef>
                <a:spcPts val="1200"/>
              </a:spcBef>
              <a:spcAft>
                <a:spcPts val="0"/>
              </a:spcAft>
              <a:buNone/>
            </a:pPr>
            <a:endParaRPr sz="1500">
              <a:solidFill>
                <a:srgbClr val="E6EDF3"/>
              </a:solidFill>
            </a:endParaRPr>
          </a:p>
          <a:p>
            <a:pPr marL="0" lvl="0" indent="0" algn="l" rtl="0">
              <a:spcBef>
                <a:spcPts val="1200"/>
              </a:spcBef>
              <a:spcAft>
                <a:spcPts val="1200"/>
              </a:spcAft>
              <a:buNone/>
            </a:pPr>
            <a:endParaRPr/>
          </a:p>
        </p:txBody>
      </p:sp>
      <p:pic>
        <p:nvPicPr>
          <p:cNvPr id="71" name="Google Shape;71;p15"/>
          <p:cNvPicPr preferRelativeResize="0"/>
          <p:nvPr/>
        </p:nvPicPr>
        <p:blipFill>
          <a:blip r:embed="rId4">
            <a:alphaModFix/>
          </a:blip>
          <a:stretch>
            <a:fillRect/>
          </a:stretch>
        </p:blipFill>
        <p:spPr>
          <a:xfrm>
            <a:off x="311700" y="1603550"/>
            <a:ext cx="3156327" cy="2236774"/>
          </a:xfrm>
          <a:prstGeom prst="rect">
            <a:avLst/>
          </a:prstGeom>
          <a:noFill/>
          <a:ln>
            <a:noFill/>
          </a:ln>
        </p:spPr>
      </p:pic>
      <p:pic>
        <p:nvPicPr>
          <p:cNvPr id="72" name="Google Shape;72;p15"/>
          <p:cNvPicPr preferRelativeResize="0"/>
          <p:nvPr/>
        </p:nvPicPr>
        <p:blipFill>
          <a:blip r:embed="rId5">
            <a:alphaModFix/>
          </a:blip>
          <a:stretch>
            <a:fillRect/>
          </a:stretch>
        </p:blipFill>
        <p:spPr>
          <a:xfrm>
            <a:off x="5693500" y="2518150"/>
            <a:ext cx="3279149" cy="2367375"/>
          </a:xfrm>
          <a:prstGeom prst="rect">
            <a:avLst/>
          </a:prstGeom>
          <a:noFill/>
          <a:ln>
            <a:noFill/>
          </a:ln>
        </p:spPr>
      </p:pic>
      <p:sp>
        <p:nvSpPr>
          <p:cNvPr id="73" name="Google Shape;73;p15"/>
          <p:cNvSpPr txBox="1"/>
          <p:nvPr/>
        </p:nvSpPr>
        <p:spPr>
          <a:xfrm>
            <a:off x="204200" y="3754525"/>
            <a:ext cx="4440900" cy="71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600" u="sng">
                <a:solidFill>
                  <a:schemeClr val="dk1"/>
                </a:solidFill>
                <a:hlinkClick r:id="rId3">
                  <a:extLst>
                    <a:ext uri="{A12FA001-AC4F-418D-AE19-62706E023703}">
                      <ahyp:hlinkClr xmlns:ahyp="http://schemas.microsoft.com/office/drawing/2018/hyperlinkcolor" val="tx"/>
                    </a:ext>
                  </a:extLst>
                </a:hlinkClick>
              </a:rPr>
              <a:t>How Texas Shrank Its Homelessness Population — And What It Can Teach California | LAist</a:t>
            </a:r>
            <a:endParaRPr sz="900">
              <a:solidFill>
                <a:schemeClr val="dk1"/>
              </a:solidFill>
            </a:endParaRPr>
          </a:p>
        </p:txBody>
      </p:sp>
      <p:pic>
        <p:nvPicPr>
          <p:cNvPr id="74" name="Google Shape;74;p15"/>
          <p:cNvPicPr preferRelativeResize="0"/>
          <p:nvPr/>
        </p:nvPicPr>
        <p:blipFill>
          <a:blip r:embed="rId6">
            <a:alphaModFix/>
          </a:blip>
          <a:stretch>
            <a:fillRect/>
          </a:stretch>
        </p:blipFill>
        <p:spPr>
          <a:xfrm>
            <a:off x="3689175" y="2120950"/>
            <a:ext cx="2912850" cy="2160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Research Questions</a:t>
            </a:r>
            <a:endParaRPr/>
          </a:p>
        </p:txBody>
      </p:sp>
      <p:sp>
        <p:nvSpPr>
          <p:cNvPr id="80" name="Google Shape;80;p16"/>
          <p:cNvSpPr txBox="1">
            <a:spLocks noGrp="1"/>
          </p:cNvSpPr>
          <p:nvPr>
            <p:ph type="body" idx="1"/>
          </p:nvPr>
        </p:nvSpPr>
        <p:spPr>
          <a:xfrm>
            <a:off x="311700" y="1152475"/>
            <a:ext cx="8418600" cy="2781300"/>
          </a:xfrm>
          <a:prstGeom prst="rect">
            <a:avLst/>
          </a:prstGeom>
        </p:spPr>
        <p:txBody>
          <a:bodyPr spcFirstLastPara="1" wrap="square" lIns="91425" tIns="91425" rIns="91425" bIns="91425" anchor="t" anchorCtr="0">
            <a:noAutofit/>
          </a:bodyPr>
          <a:lstStyle/>
          <a:p>
            <a:pPr marL="457200" lvl="0" indent="-323850" algn="l" rtl="0">
              <a:lnSpc>
                <a:spcPct val="200000"/>
              </a:lnSpc>
              <a:spcBef>
                <a:spcPts val="0"/>
              </a:spcBef>
              <a:spcAft>
                <a:spcPts val="0"/>
              </a:spcAft>
              <a:buClr>
                <a:schemeClr val="dk1"/>
              </a:buClr>
              <a:buSzPts val="1500"/>
              <a:buChar char="●"/>
            </a:pPr>
            <a:r>
              <a:rPr lang="en" sz="1500">
                <a:solidFill>
                  <a:schemeClr val="dk1"/>
                </a:solidFill>
              </a:rPr>
              <a:t>Are some race groups affected by homelessness more than others?</a:t>
            </a:r>
            <a:endParaRPr sz="1500">
              <a:solidFill>
                <a:schemeClr val="dk1"/>
              </a:solidFill>
            </a:endParaRPr>
          </a:p>
          <a:p>
            <a:pPr marL="457200" lvl="0" indent="-323850" algn="l" rtl="0">
              <a:lnSpc>
                <a:spcPct val="200000"/>
              </a:lnSpc>
              <a:spcBef>
                <a:spcPts val="0"/>
              </a:spcBef>
              <a:spcAft>
                <a:spcPts val="0"/>
              </a:spcAft>
              <a:buClr>
                <a:schemeClr val="dk1"/>
              </a:buClr>
              <a:buSzPts val="1500"/>
              <a:buChar char="●"/>
            </a:pPr>
            <a:r>
              <a:rPr lang="en" sz="1500">
                <a:solidFill>
                  <a:schemeClr val="dk1"/>
                </a:solidFill>
              </a:rPr>
              <a:t>What is the correlation between gender and homelessness?</a:t>
            </a:r>
            <a:endParaRPr sz="1500">
              <a:solidFill>
                <a:schemeClr val="dk1"/>
              </a:solidFill>
            </a:endParaRPr>
          </a:p>
          <a:p>
            <a:pPr marL="457200" lvl="0" indent="-323850" algn="l" rtl="0">
              <a:lnSpc>
                <a:spcPct val="200000"/>
              </a:lnSpc>
              <a:spcBef>
                <a:spcPts val="0"/>
              </a:spcBef>
              <a:spcAft>
                <a:spcPts val="0"/>
              </a:spcAft>
              <a:buClr>
                <a:schemeClr val="dk1"/>
              </a:buClr>
              <a:buSzPts val="1500"/>
              <a:buChar char="●"/>
            </a:pPr>
            <a:r>
              <a:rPr lang="en" sz="1500">
                <a:solidFill>
                  <a:schemeClr val="dk1"/>
                </a:solidFill>
              </a:rPr>
              <a:t>Does the homeless distribution vary according to age groups?</a:t>
            </a:r>
            <a:endParaRPr sz="1500">
              <a:solidFill>
                <a:schemeClr val="dk1"/>
              </a:solidFill>
            </a:endParaRPr>
          </a:p>
          <a:p>
            <a:pPr marL="457200" lvl="0" indent="-323850" algn="l" rtl="0">
              <a:lnSpc>
                <a:spcPct val="200000"/>
              </a:lnSpc>
              <a:spcBef>
                <a:spcPts val="0"/>
              </a:spcBef>
              <a:spcAft>
                <a:spcPts val="0"/>
              </a:spcAft>
              <a:buClr>
                <a:schemeClr val="dk1"/>
              </a:buClr>
              <a:buSzPts val="1500"/>
              <a:buChar char="●"/>
            </a:pPr>
            <a:r>
              <a:rPr lang="en" sz="1500">
                <a:solidFill>
                  <a:schemeClr val="dk1"/>
                </a:solidFill>
              </a:rPr>
              <a:t>What is the count of veterans experiencing homelessness?</a:t>
            </a:r>
            <a:endParaRPr sz="1500">
              <a:solidFill>
                <a:schemeClr val="dk1"/>
              </a:solidFill>
            </a:endParaRPr>
          </a:p>
          <a:p>
            <a:pPr marL="457200" lvl="0" indent="-323850" algn="l" rtl="0">
              <a:lnSpc>
                <a:spcPct val="200000"/>
              </a:lnSpc>
              <a:spcBef>
                <a:spcPts val="0"/>
              </a:spcBef>
              <a:spcAft>
                <a:spcPts val="0"/>
              </a:spcAft>
              <a:buClr>
                <a:schemeClr val="dk1"/>
              </a:buClr>
              <a:buSzPts val="1500"/>
              <a:buChar char="●"/>
            </a:pPr>
            <a:r>
              <a:rPr lang="en" sz="1500">
                <a:solidFill>
                  <a:schemeClr val="dk1"/>
                </a:solidFill>
              </a:rPr>
              <a:t>Overall total homeless population taking advantage of CoC shelters available in the area?</a:t>
            </a:r>
            <a:endParaRPr sz="15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Sources</a:t>
            </a:r>
            <a:endParaRPr/>
          </a:p>
        </p:txBody>
      </p:sp>
      <p:sp>
        <p:nvSpPr>
          <p:cNvPr id="86" name="Google Shape;86;p17"/>
          <p:cNvSpPr txBox="1">
            <a:spLocks noGrp="1"/>
          </p:cNvSpPr>
          <p:nvPr>
            <p:ph type="body" idx="1"/>
          </p:nvPr>
        </p:nvSpPr>
        <p:spPr>
          <a:xfrm>
            <a:off x="311700" y="1152475"/>
            <a:ext cx="8520600" cy="37962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
                <a:solidFill>
                  <a:schemeClr val="dk1"/>
                </a:solidFill>
              </a:rPr>
              <a:t>Office of Policy Development and Research (PD&amp;R) - Estimates of Homelessness in the United States</a:t>
            </a:r>
            <a:endParaRPr>
              <a:solidFill>
                <a:schemeClr val="dk1"/>
              </a:solidFill>
            </a:endParaRPr>
          </a:p>
          <a:p>
            <a:pPr marL="457200" lvl="0" indent="0" algn="l" rtl="0">
              <a:spcBef>
                <a:spcPts val="1200"/>
              </a:spcBef>
              <a:spcAft>
                <a:spcPts val="0"/>
              </a:spcAft>
              <a:buNone/>
            </a:pPr>
            <a:r>
              <a:rPr lang="en">
                <a:solidFill>
                  <a:schemeClr val="dk1"/>
                </a:solidFill>
              </a:rPr>
              <a:t>2007 - 2020 Point-in-Time Estimates by CoC - </a:t>
            </a:r>
            <a:r>
              <a:rPr lang="en" u="sng">
                <a:solidFill>
                  <a:schemeClr val="dk1"/>
                </a:solidFill>
                <a:hlinkClick r:id="rId3">
                  <a:extLst>
                    <a:ext uri="{A12FA001-AC4F-418D-AE19-62706E023703}">
                      <ahyp:hlinkClr xmlns:ahyp="http://schemas.microsoft.com/office/drawing/2018/hyperlinkcolor" val="tx"/>
                    </a:ext>
                  </a:extLst>
                </a:hlinkClick>
              </a:rPr>
              <a:t>https://www.huduser.gov/portal/sites/default/files/xls/2007-2020-PIT-Estimates-by-CoC.xlsx</a:t>
            </a:r>
            <a:endParaRPr>
              <a:solidFill>
                <a:schemeClr val="dk1"/>
              </a:solidFill>
            </a:endParaRPr>
          </a:p>
          <a:p>
            <a:pPr marL="457200" lvl="0" indent="0" algn="l" rtl="0">
              <a:spcBef>
                <a:spcPts val="1200"/>
              </a:spcBef>
              <a:spcAft>
                <a:spcPts val="0"/>
              </a:spcAft>
              <a:buNone/>
            </a:pPr>
            <a:r>
              <a:rPr lang="en">
                <a:solidFill>
                  <a:schemeClr val="dk1"/>
                </a:solidFill>
              </a:rPr>
              <a:t>2007 - 2020 Point-in-Time Estimates by State - </a:t>
            </a:r>
            <a:r>
              <a:rPr lang="en" u="sng">
                <a:solidFill>
                  <a:schemeClr val="dk1"/>
                </a:solidFill>
                <a:hlinkClick r:id="rId4">
                  <a:extLst>
                    <a:ext uri="{A12FA001-AC4F-418D-AE19-62706E023703}">
                      <ahyp:hlinkClr xmlns:ahyp="http://schemas.microsoft.com/office/drawing/2018/hyperlinkcolor" val="tx"/>
                    </a:ext>
                  </a:extLst>
                </a:hlinkClick>
              </a:rPr>
              <a:t>https://www.huduser.gov/portal/sites/default/files/xls/2007-2020-PIT-Estimates-by-state.xlsx</a:t>
            </a:r>
            <a:endParaRPr>
              <a:solidFill>
                <a:schemeClr val="dk1"/>
              </a:solidFill>
            </a:endParaRPr>
          </a:p>
          <a:p>
            <a:pPr marL="457200" lvl="0" indent="0" algn="l" rtl="0">
              <a:spcBef>
                <a:spcPts val="1200"/>
              </a:spcBef>
              <a:spcAft>
                <a:spcPts val="0"/>
              </a:spcAft>
              <a:buNone/>
            </a:pPr>
            <a:r>
              <a:rPr lang="en">
                <a:solidFill>
                  <a:schemeClr val="dk1"/>
                </a:solidFill>
              </a:rPr>
              <a:t>2007 - 2020 PIT Veterans Counts by CoC - </a:t>
            </a:r>
            <a:r>
              <a:rPr lang="en" u="sng">
                <a:solidFill>
                  <a:schemeClr val="dk1"/>
                </a:solidFill>
                <a:hlinkClick r:id="rId5">
                  <a:extLst>
                    <a:ext uri="{A12FA001-AC4F-418D-AE19-62706E023703}">
                      <ahyp:hlinkClr xmlns:ahyp="http://schemas.microsoft.com/office/drawing/2018/hyperlinkcolor" val="tx"/>
                    </a:ext>
                  </a:extLst>
                </a:hlinkClick>
              </a:rPr>
              <a:t>https://www.huduser.gov/portal/sites/default/files/xls/2011-2020-PIT-Veteran-Counts-by-CoC.xlsx</a:t>
            </a:r>
            <a:endParaRPr>
              <a:solidFill>
                <a:schemeClr val="dk1"/>
              </a:solidFill>
            </a:endParaRPr>
          </a:p>
          <a:p>
            <a:pPr marL="457200" lvl="0" indent="0" algn="l" rtl="0">
              <a:spcBef>
                <a:spcPts val="1200"/>
              </a:spcBef>
              <a:spcAft>
                <a:spcPts val="0"/>
              </a:spcAft>
              <a:buNone/>
            </a:pPr>
            <a:endParaRPr>
              <a:solidFill>
                <a:schemeClr val="dk1"/>
              </a:solidFill>
            </a:endParaRPr>
          </a:p>
          <a:p>
            <a:pPr marL="457200" lvl="0" indent="0" algn="l" rtl="0">
              <a:spcBef>
                <a:spcPts val="1200"/>
              </a:spcBef>
              <a:spcAft>
                <a:spcPts val="0"/>
              </a:spcAft>
              <a:buNone/>
            </a:pPr>
            <a:endParaRPr>
              <a:solidFill>
                <a:schemeClr val="dk1"/>
              </a:solidFill>
            </a:endParaRPr>
          </a:p>
          <a:p>
            <a:pPr marL="0" lvl="0" indent="0" algn="l" rtl="0">
              <a:spcBef>
                <a:spcPts val="1200"/>
              </a:spcBef>
              <a:spcAft>
                <a:spcPts val="1200"/>
              </a:spcAft>
              <a:buNone/>
            </a:pP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Clean Up </a:t>
            </a:r>
            <a:endParaRPr/>
          </a:p>
        </p:txBody>
      </p:sp>
      <p:sp>
        <p:nvSpPr>
          <p:cNvPr id="92" name="Google Shape;92;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Clr>
                <a:schemeClr val="dk1"/>
              </a:buClr>
              <a:buSzPts val="1800"/>
              <a:buChar char="●"/>
            </a:pPr>
            <a:r>
              <a:rPr lang="en">
                <a:solidFill>
                  <a:schemeClr val="dk1"/>
                </a:solidFill>
              </a:rPr>
              <a:t>Uploaded datasets into Jupyter Notebook.</a:t>
            </a:r>
            <a:endParaRPr>
              <a:solidFill>
                <a:schemeClr val="dk1"/>
              </a:solidFill>
            </a:endParaRPr>
          </a:p>
          <a:p>
            <a:pPr marL="457200" lvl="0" indent="-342900" algn="l" rtl="0">
              <a:lnSpc>
                <a:spcPct val="150000"/>
              </a:lnSpc>
              <a:spcBef>
                <a:spcPts val="0"/>
              </a:spcBef>
              <a:spcAft>
                <a:spcPts val="0"/>
              </a:spcAft>
              <a:buClr>
                <a:schemeClr val="dk1"/>
              </a:buClr>
              <a:buSzPts val="1800"/>
              <a:buChar char="●"/>
            </a:pPr>
            <a:r>
              <a:rPr lang="en">
                <a:solidFill>
                  <a:schemeClr val="dk1"/>
                </a:solidFill>
              </a:rPr>
              <a:t>Filtered rows by state (CA and TX).</a:t>
            </a:r>
            <a:endParaRPr>
              <a:solidFill>
                <a:schemeClr val="dk1"/>
              </a:solidFill>
            </a:endParaRPr>
          </a:p>
          <a:p>
            <a:pPr marL="457200" lvl="0" indent="-342900" algn="l" rtl="0">
              <a:lnSpc>
                <a:spcPct val="150000"/>
              </a:lnSpc>
              <a:spcBef>
                <a:spcPts val="0"/>
              </a:spcBef>
              <a:spcAft>
                <a:spcPts val="0"/>
              </a:spcAft>
              <a:buClr>
                <a:schemeClr val="dk1"/>
              </a:buClr>
              <a:buSzPts val="1800"/>
              <a:buChar char="●"/>
            </a:pPr>
            <a:r>
              <a:rPr lang="en">
                <a:solidFill>
                  <a:schemeClr val="dk1"/>
                </a:solidFill>
              </a:rPr>
              <a:t>All years were removed from column names in dataset.</a:t>
            </a:r>
            <a:endParaRPr>
              <a:solidFill>
                <a:schemeClr val="dk1"/>
              </a:solidFill>
            </a:endParaRPr>
          </a:p>
          <a:p>
            <a:pPr marL="457200" lvl="0" indent="-342900" algn="l" rtl="0">
              <a:lnSpc>
                <a:spcPct val="150000"/>
              </a:lnSpc>
              <a:spcBef>
                <a:spcPts val="0"/>
              </a:spcBef>
              <a:spcAft>
                <a:spcPts val="0"/>
              </a:spcAft>
              <a:buClr>
                <a:schemeClr val="dk1"/>
              </a:buClr>
              <a:buSzPts val="1800"/>
              <a:buChar char="●"/>
            </a:pPr>
            <a:r>
              <a:rPr lang="en">
                <a:solidFill>
                  <a:schemeClr val="dk1"/>
                </a:solidFill>
              </a:rPr>
              <a:t>A new column was added to include the year of the corresponding dataset.</a:t>
            </a:r>
            <a:endParaRPr>
              <a:solidFill>
                <a:schemeClr val="dk1"/>
              </a:solidFill>
            </a:endParaRPr>
          </a:p>
          <a:p>
            <a:pPr marL="457200" lvl="0" indent="-342900" algn="l" rtl="0">
              <a:lnSpc>
                <a:spcPct val="150000"/>
              </a:lnSpc>
              <a:spcBef>
                <a:spcPts val="0"/>
              </a:spcBef>
              <a:spcAft>
                <a:spcPts val="0"/>
              </a:spcAft>
              <a:buClr>
                <a:schemeClr val="dk1"/>
              </a:buClr>
              <a:buSzPts val="1800"/>
              <a:buChar char="●"/>
            </a:pPr>
            <a:r>
              <a:rPr lang="en">
                <a:solidFill>
                  <a:schemeClr val="dk1"/>
                </a:solidFill>
              </a:rPr>
              <a:t>New data frames were created to merge state rows, years, and desired columns.</a:t>
            </a:r>
            <a:endParaRPr>
              <a:solidFill>
                <a:schemeClr val="dk1"/>
              </a:solidFill>
            </a:endParaRPr>
          </a:p>
          <a:p>
            <a:pPr marL="457200" lvl="0" indent="0" algn="l" rtl="0">
              <a:spcBef>
                <a:spcPts val="1200"/>
              </a:spcBef>
              <a:spcAft>
                <a:spcPts val="12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200000"/>
              </a:lnSpc>
              <a:spcBef>
                <a:spcPts val="0"/>
              </a:spcBef>
              <a:spcAft>
                <a:spcPts val="1200"/>
              </a:spcAft>
              <a:buNone/>
            </a:pPr>
            <a:r>
              <a:rPr lang="en" sz="2388"/>
              <a:t>Are some race groups affected by homelessness more than others?</a:t>
            </a:r>
            <a:endParaRPr sz="3688"/>
          </a:p>
        </p:txBody>
      </p:sp>
      <p:pic>
        <p:nvPicPr>
          <p:cNvPr id="98" name="Google Shape;98;p19"/>
          <p:cNvPicPr preferRelativeResize="0"/>
          <p:nvPr/>
        </p:nvPicPr>
        <p:blipFill>
          <a:blip r:embed="rId3">
            <a:alphaModFix/>
          </a:blip>
          <a:stretch>
            <a:fillRect/>
          </a:stretch>
        </p:blipFill>
        <p:spPr>
          <a:xfrm>
            <a:off x="1500225" y="1126550"/>
            <a:ext cx="6143550" cy="3686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311700" y="1739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Race</a:t>
            </a:r>
            <a:endParaRPr/>
          </a:p>
        </p:txBody>
      </p:sp>
      <p:pic>
        <p:nvPicPr>
          <p:cNvPr id="104" name="Google Shape;104;p20"/>
          <p:cNvPicPr preferRelativeResize="0"/>
          <p:nvPr/>
        </p:nvPicPr>
        <p:blipFill>
          <a:blip r:embed="rId3">
            <a:alphaModFix/>
          </a:blip>
          <a:stretch>
            <a:fillRect/>
          </a:stretch>
        </p:blipFill>
        <p:spPr>
          <a:xfrm>
            <a:off x="651500" y="958625"/>
            <a:ext cx="3820976" cy="3820976"/>
          </a:xfrm>
          <a:prstGeom prst="rect">
            <a:avLst/>
          </a:prstGeom>
          <a:noFill/>
          <a:ln>
            <a:noFill/>
          </a:ln>
        </p:spPr>
      </p:pic>
      <p:pic>
        <p:nvPicPr>
          <p:cNvPr id="105" name="Google Shape;105;p20"/>
          <p:cNvPicPr preferRelativeResize="0"/>
          <p:nvPr/>
        </p:nvPicPr>
        <p:blipFill>
          <a:blip r:embed="rId4">
            <a:alphaModFix/>
          </a:blip>
          <a:stretch>
            <a:fillRect/>
          </a:stretch>
        </p:blipFill>
        <p:spPr>
          <a:xfrm>
            <a:off x="4887151" y="958625"/>
            <a:ext cx="3820976" cy="38209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2F2F2"/>
            </a:gs>
            <a:gs pos="100000">
              <a:srgbClr val="A6A6A6"/>
            </a:gs>
          </a:gsLst>
          <a:lin ang="5400012" scaled="0"/>
        </a:gradFill>
        <a:effectLst/>
      </p:bgPr>
    </p:bg>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2247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Overall Homeless Comparison for TX/CA</a:t>
            </a:r>
            <a:endParaRPr/>
          </a:p>
        </p:txBody>
      </p:sp>
      <p:sp>
        <p:nvSpPr>
          <p:cNvPr id="111" name="Google Shape;111;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12" name="Google Shape;112;p21"/>
          <p:cNvPicPr preferRelativeResize="0"/>
          <p:nvPr/>
        </p:nvPicPr>
        <p:blipFill>
          <a:blip r:embed="rId3">
            <a:alphaModFix/>
          </a:blip>
          <a:stretch>
            <a:fillRect/>
          </a:stretch>
        </p:blipFill>
        <p:spPr>
          <a:xfrm>
            <a:off x="351800" y="909625"/>
            <a:ext cx="4220201" cy="3416399"/>
          </a:xfrm>
          <a:prstGeom prst="rect">
            <a:avLst/>
          </a:prstGeom>
          <a:noFill/>
          <a:ln>
            <a:noFill/>
          </a:ln>
        </p:spPr>
      </p:pic>
      <p:pic>
        <p:nvPicPr>
          <p:cNvPr id="113" name="Google Shape;113;p21"/>
          <p:cNvPicPr preferRelativeResize="0"/>
          <p:nvPr/>
        </p:nvPicPr>
        <p:blipFill>
          <a:blip r:embed="rId4">
            <a:alphaModFix/>
          </a:blip>
          <a:stretch>
            <a:fillRect/>
          </a:stretch>
        </p:blipFill>
        <p:spPr>
          <a:xfrm>
            <a:off x="4612100" y="909625"/>
            <a:ext cx="4220201" cy="3416399"/>
          </a:xfrm>
          <a:prstGeom prst="rect">
            <a:avLst/>
          </a:prstGeom>
          <a:noFill/>
          <a:ln>
            <a:noFill/>
          </a:ln>
        </p:spPr>
      </p:pic>
      <p:sp>
        <p:nvSpPr>
          <p:cNvPr id="114" name="Google Shape;114;p21"/>
          <p:cNvSpPr txBox="1"/>
          <p:nvPr/>
        </p:nvSpPr>
        <p:spPr>
          <a:xfrm>
            <a:off x="237450" y="4398625"/>
            <a:ext cx="86691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rPr>
              <a:t>As we can see, the overall male homeless population is greater than the female and transgender. The female population stays pretty close on track thru the years for TX, but it slightly increases each year for CA. Also, the transgender population is much larger for CA compared to TX. </a:t>
            </a:r>
            <a:endParaRPr sz="110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1712</Words>
  <Application>Microsoft Macintosh PowerPoint</Application>
  <PresentationFormat>On-screen Show (16:9)</PresentationFormat>
  <Paragraphs>112</Paragraphs>
  <Slides>18</Slides>
  <Notes>18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18</vt:i4>
      </vt:variant>
    </vt:vector>
  </HeadingPairs>
  <TitlesOfParts>
    <vt:vector size="20" baseType="lpstr">
      <vt:lpstr>Arial</vt:lpstr>
      <vt:lpstr>Simple Light</vt:lpstr>
      <vt:lpstr>A Comparative Study of Homeless Populations in Texas and California</vt:lpstr>
      <vt:lpstr>What is Homelessness?</vt:lpstr>
      <vt:lpstr>How Texas Shrank Its Homelessness Population — And What It Can Teach California </vt:lpstr>
      <vt:lpstr>Research Questions</vt:lpstr>
      <vt:lpstr>Data Sources</vt:lpstr>
      <vt:lpstr>Data Clean Up </vt:lpstr>
      <vt:lpstr>Are some race groups affected by homelessness more than others?</vt:lpstr>
      <vt:lpstr>Race</vt:lpstr>
      <vt:lpstr>Overall Homeless Comparison for TX/CA</vt:lpstr>
      <vt:lpstr>Sheltered Total Homeless Comparison for TX/CA </vt:lpstr>
      <vt:lpstr>Unsheltered Homeless Comparison for TX/CA</vt:lpstr>
      <vt:lpstr>Age wise distribution of homeless population</vt:lpstr>
      <vt:lpstr>Veterans</vt:lpstr>
      <vt:lpstr>Overall Average Homelessness : TX &amp; CA</vt:lpstr>
      <vt:lpstr>Overall Overage Homelessness : Combined </vt:lpstr>
      <vt:lpstr>Analysis</vt:lpstr>
      <vt:lpstr>Limitations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Comparative Study of Homeless Populations in Texas and California</dc:title>
  <cp:lastModifiedBy>nancy ulloa</cp:lastModifiedBy>
  <cp:revision>1</cp:revision>
  <dcterms:modified xsi:type="dcterms:W3CDTF">2023-10-25T02:02:59Z</dcterms:modified>
</cp:coreProperties>
</file>